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7" r:id="rId2"/>
    <p:sldId id="258" r:id="rId3"/>
    <p:sldId id="259" r:id="rId4"/>
    <p:sldId id="260" r:id="rId5"/>
    <p:sldId id="261" r:id="rId6"/>
    <p:sldId id="262" r:id="rId7"/>
    <p:sldId id="263" r:id="rId8"/>
    <p:sldId id="264" r:id="rId9"/>
    <p:sldId id="265" r:id="rId10"/>
    <p:sldId id="267" r:id="rId11"/>
    <p:sldId id="266" r:id="rId12"/>
    <p:sldId id="268" r:id="rId13"/>
    <p:sldId id="269" r:id="rId14"/>
    <p:sldId id="270" r:id="rId15"/>
    <p:sldId id="272"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1" d="100"/>
          <a:sy n="71" d="100"/>
        </p:scale>
        <p:origin x="-112" y="-7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jpeg>
</file>

<file path=ppt/media/image2.jp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D853518-D109-CA44-9489-47A64E1A1406}" type="datetimeFigureOut">
              <a:rPr lang="en-US" smtClean="0"/>
              <a:t>4/12/16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B1FC3D-1A1E-DF47-A468-6A97534AB068}" type="slidenum">
              <a:rPr lang="en-US" smtClean="0"/>
              <a:t>‹#›</a:t>
            </a:fld>
            <a:endParaRPr lang="en-US"/>
          </a:p>
        </p:txBody>
      </p:sp>
    </p:spTree>
    <p:extLst>
      <p:ext uri="{BB962C8B-B14F-4D97-AF65-F5344CB8AC3E}">
        <p14:creationId xmlns:p14="http://schemas.microsoft.com/office/powerpoint/2010/main" val="96690341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yet dependency on family has gone up 57% to 80%.</a:t>
            </a:r>
          </a:p>
          <a:p>
            <a:r>
              <a:rPr lang="en-US" dirty="0" smtClean="0"/>
              <a:t>-American Sociological Review,</a:t>
            </a:r>
            <a:r>
              <a:rPr lang="en-US" baseline="0" dirty="0" smtClean="0"/>
              <a:t> 2006</a:t>
            </a:r>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7</a:t>
            </a:fld>
            <a:endParaRPr lang="en-US" dirty="0"/>
          </a:p>
        </p:txBody>
      </p:sp>
    </p:spTree>
    <p:extLst>
      <p:ext uri="{BB962C8B-B14F-4D97-AF65-F5344CB8AC3E}">
        <p14:creationId xmlns:p14="http://schemas.microsoft.com/office/powerpoint/2010/main" val="978281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Emotional closeness – women see talking and</a:t>
            </a:r>
            <a:r>
              <a:rPr lang="en-US" baseline="0" dirty="0" smtClean="0"/>
              <a:t> listening as the main activities that create closeness. Talk is </a:t>
            </a:r>
            <a:r>
              <a:rPr lang="en-US" baseline="0" dirty="0" err="1" smtClean="0"/>
              <a:t>disclosive</a:t>
            </a:r>
            <a:r>
              <a:rPr lang="en-US" baseline="0" dirty="0" smtClean="0"/>
              <a:t> and emotionally expressive. </a:t>
            </a:r>
          </a:p>
          <a:p>
            <a:r>
              <a:rPr lang="en-US" baseline="0" dirty="0" smtClean="0"/>
              <a:t>Men’s primary is closeness through doing. Talk is less likely to be emotionally </a:t>
            </a:r>
            <a:r>
              <a:rPr lang="en-US" baseline="0" dirty="0" err="1" smtClean="0"/>
              <a:t>disclosive</a:t>
            </a:r>
            <a:r>
              <a:rPr lang="en-US" baseline="0" dirty="0" smtClean="0"/>
              <a:t> and more likely to negotiate activities.</a:t>
            </a:r>
          </a:p>
          <a:p>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9</a:t>
            </a:fld>
            <a:endParaRPr lang="en-US"/>
          </a:p>
        </p:txBody>
      </p:sp>
    </p:spTree>
    <p:extLst>
      <p:ext uri="{BB962C8B-B14F-4D97-AF65-F5344CB8AC3E}">
        <p14:creationId xmlns:p14="http://schemas.microsoft.com/office/powerpoint/2010/main" val="1827180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Roman’s army limited to 150 units. </a:t>
            </a:r>
          </a:p>
          <a:p>
            <a:r>
              <a:rPr lang="en-US" dirty="0" err="1" smtClean="0"/>
              <a:t>Neolythic</a:t>
            </a:r>
            <a:r>
              <a:rPr lang="en-US" dirty="0" smtClean="0"/>
              <a:t> farming communities would split up once exceeded 150 farmers.</a:t>
            </a:r>
          </a:p>
          <a:p>
            <a:r>
              <a:rPr lang="en-US" dirty="0" err="1" smtClean="0"/>
              <a:t>Comunes</a:t>
            </a:r>
            <a:r>
              <a:rPr lang="en-US" dirty="0" smtClean="0"/>
              <a:t> can stay stable around 150</a:t>
            </a:r>
            <a:r>
              <a:rPr lang="en-US" baseline="0" dirty="0" smtClean="0"/>
              <a:t> members. </a:t>
            </a:r>
            <a:endParaRPr lang="en-US" dirty="0" smtClean="0"/>
          </a:p>
          <a:p>
            <a:r>
              <a:rPr lang="en-US" dirty="0" smtClean="0"/>
              <a:t>The larger the number the more difficult it is for individuals to </a:t>
            </a:r>
            <a:r>
              <a:rPr lang="en-US" smtClean="0"/>
              <a:t>feel connected. </a:t>
            </a:r>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10</a:t>
            </a:fld>
            <a:endParaRPr lang="en-US"/>
          </a:p>
        </p:txBody>
      </p:sp>
    </p:spTree>
    <p:extLst>
      <p:ext uri="{BB962C8B-B14F-4D97-AF65-F5344CB8AC3E}">
        <p14:creationId xmlns:p14="http://schemas.microsoft.com/office/powerpoint/2010/main" val="2641646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3-6 friends as</a:t>
            </a:r>
            <a:r>
              <a:rPr lang="en-US" baseline="0" dirty="0" smtClean="0"/>
              <a:t> long as participating jointly in some shared activity</a:t>
            </a:r>
          </a:p>
          <a:p>
            <a:r>
              <a:rPr lang="en-US" baseline="0" dirty="0" smtClean="0"/>
              <a:t>6-9 feel they should share points of view. Want shared activity and the opportunity to play – next door neighbors</a:t>
            </a:r>
          </a:p>
          <a:p>
            <a:r>
              <a:rPr lang="en-US" baseline="0" dirty="0" smtClean="0"/>
              <a:t>9-12 choose friends whose beliefs agree with their own, increase need for interpersonal closeness.  </a:t>
            </a:r>
            <a:endParaRPr lang="en-US" dirty="0" smtClean="0"/>
          </a:p>
          <a:p>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12</a:t>
            </a:fld>
            <a:endParaRPr lang="en-US"/>
          </a:p>
        </p:txBody>
      </p:sp>
    </p:spTree>
    <p:extLst>
      <p:ext uri="{BB962C8B-B14F-4D97-AF65-F5344CB8AC3E}">
        <p14:creationId xmlns:p14="http://schemas.microsoft.com/office/powerpoint/2010/main" val="1638646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Parents tend to be </a:t>
            </a:r>
            <a:r>
              <a:rPr lang="en-US" dirty="0" err="1" smtClean="0"/>
              <a:t>judgemental</a:t>
            </a:r>
            <a:r>
              <a:rPr lang="en-US" dirty="0" smtClean="0"/>
              <a:t>.</a:t>
            </a:r>
          </a:p>
          <a:p>
            <a:r>
              <a:rPr lang="en-US" dirty="0" smtClean="0"/>
              <a:t>Majority of friendships are same gender.  Cross gender friendships exist, both boys and girls find valuable because they provide</a:t>
            </a:r>
            <a:r>
              <a:rPr lang="en-US" baseline="0" dirty="0" smtClean="0"/>
              <a:t> valuable info and insights about opposite sex.  Important to stress romantic </a:t>
            </a:r>
            <a:r>
              <a:rPr lang="en-US" baseline="0" dirty="0" err="1" smtClean="0"/>
              <a:t>vs</a:t>
            </a:r>
            <a:r>
              <a:rPr lang="en-US" baseline="0" dirty="0" smtClean="0"/>
              <a:t> platonic relationships.</a:t>
            </a:r>
            <a:endParaRPr lang="en-US" dirty="0" smtClean="0"/>
          </a:p>
          <a:p>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13</a:t>
            </a:fld>
            <a:endParaRPr lang="en-US"/>
          </a:p>
        </p:txBody>
      </p:sp>
    </p:spTree>
    <p:extLst>
      <p:ext uri="{BB962C8B-B14F-4D97-AF65-F5344CB8AC3E}">
        <p14:creationId xmlns:p14="http://schemas.microsoft.com/office/powerpoint/2010/main" val="595805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Furthermore, when people marry, they generally become more dependent on spouses and less so on friends for meeting social needs. Men especially tend to rely on female friends as confidants, but when they marry they find that their wives meet their expressive needs by becoming live-in confidants, that is, "friends."</a:t>
            </a:r>
          </a:p>
          <a:p>
            <a:r>
              <a:rPr lang="en-US" sz="1200" kern="1200" dirty="0" smtClean="0">
                <a:solidFill>
                  <a:schemeClr val="tx1"/>
                </a:solidFill>
                <a:latin typeface="+mn-lt"/>
                <a:ea typeface="+mn-ea"/>
                <a:cs typeface="+mn-cs"/>
              </a:rPr>
              <a:t>Also during middle adulthood, men show a drop in the number and intensity of same- as well as cross-gender friendships. This is partly because their preoccupation with career development leaves them little time to cultivate anything but superficial friendships. In addition, men most often meet other men in work settings. Because of this, many of their potential friends are people with whom they compete for raises or advancement, or with whom they are involved either as supervisors or subordinates. Neither of these conditions is conducive to the openness and personalized concern necessary for the development of a close friendship. When friendships do develop between male work associates, they are likely to center around shared activities and camaraderie rather than personal self-disclosure and expressiveness.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For women, the increasing flexibility of middle adulthood continues into older adulthood. Older women are thus able to sustain established friendships and to form new ones as friends die or relocate. Throughout life, women's friendships tend to be more expressive than those of men. In older adulthood, then, women have both the social skills and inclination to continue this pattern. Moreover, women are more likely than men to face the prospect of widowhood and to fill the relationship void by emphasizing their friendships. Whereas widows rely on adult children, especially daughters, for material and practical support, they rely on same aged friends to meet their expressive needs and to maintain their morale.</a:t>
            </a:r>
          </a:p>
          <a:p>
            <a:r>
              <a:rPr lang="en-US" sz="1200" kern="1200" dirty="0" smtClean="0">
                <a:solidFill>
                  <a:schemeClr val="tx1"/>
                </a:solidFill>
                <a:latin typeface="+mn-lt"/>
                <a:ea typeface="+mn-ea"/>
                <a:cs typeface="+mn-cs"/>
              </a:rPr>
              <a:t>Because men's friendships are centered mostly around work affiliations and shared activities, when men retire and curtail their activities they often lose their friendships as well. Men are less likely than women to form new friendships to replace the ones they lose. Even so, they retain their primary source of personal and emotional support: their wives. In the relatively rare case where a man outlives his wife, he is likely to remarry rather than seek out new friends. With the loss of friends, however, men do lose the stimulation, fun, and camaraderie that goes along with shared interests and activities. Therefore, men who depart from the average and maintain close same-gender friendships throughout life are likely to lead fuller and more satisfying lives in their older adult years.</a:t>
            </a:r>
            <a:endParaRPr lang="en-US" dirty="0" smtClean="0"/>
          </a:p>
          <a:p>
            <a:endParaRPr lang="en-US" dirty="0"/>
          </a:p>
        </p:txBody>
      </p:sp>
      <p:sp>
        <p:nvSpPr>
          <p:cNvPr id="4" name="Slide Number Placeholder 3"/>
          <p:cNvSpPr>
            <a:spLocks noGrp="1"/>
          </p:cNvSpPr>
          <p:nvPr>
            <p:ph type="sldNum" sz="quarter" idx="10"/>
          </p:nvPr>
        </p:nvSpPr>
        <p:spPr/>
        <p:txBody>
          <a:bodyPr/>
          <a:lstStyle/>
          <a:p>
            <a:fld id="{26B1FC3D-1A1E-DF47-A468-6A97534AB068}" type="slidenum">
              <a:rPr lang="en-US" smtClean="0"/>
              <a:t>14</a:t>
            </a:fld>
            <a:endParaRPr lang="en-US"/>
          </a:p>
        </p:txBody>
      </p:sp>
    </p:spTree>
    <p:extLst>
      <p:ext uri="{BB962C8B-B14F-4D97-AF65-F5344CB8AC3E}">
        <p14:creationId xmlns:p14="http://schemas.microsoft.com/office/powerpoint/2010/main" val="2097397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Role-limited- Sit next to the person</a:t>
            </a:r>
            <a:r>
              <a:rPr lang="en-US" baseline="0" dirty="0" smtClean="0"/>
              <a:t> in class.  Work with them.  Rely on general scripts.  </a:t>
            </a:r>
          </a:p>
          <a:p>
            <a:r>
              <a:rPr lang="en-US" baseline="0" dirty="0" smtClean="0"/>
              <a:t>Friendly relations- What common ground and interests exist? </a:t>
            </a:r>
          </a:p>
          <a:p>
            <a:r>
              <a:rPr lang="en-US" baseline="0" dirty="0" smtClean="0"/>
              <a:t>Moving toward Friendship- moving beyond social roles.  Small self-disclosure to indicates we want to personalize the relationship.  Want to get coffee? Pleasant but casual friendships.</a:t>
            </a:r>
          </a:p>
          <a:p>
            <a:r>
              <a:rPr lang="en-US" baseline="0" dirty="0" smtClean="0"/>
              <a:t>Nascent- Think of themselves as friends.  Share feelings, values, concerns.  Work out private rules for interacting.  Working out rules.</a:t>
            </a:r>
          </a:p>
          <a:p>
            <a:r>
              <a:rPr lang="en-US" baseline="0" dirty="0" smtClean="0"/>
              <a:t>Stabilized- Assume they’ll continue to see each other.  Mutually high level of trust.  </a:t>
            </a:r>
          </a:p>
          <a:p>
            <a:r>
              <a:rPr lang="en-US" baseline="0" dirty="0" smtClean="0"/>
              <a:t>Waning- stop investing. Drift apart or pulled in different directions. Most fade slowly</a:t>
            </a:r>
            <a:endParaRPr lang="en-US" dirty="0"/>
          </a:p>
        </p:txBody>
      </p:sp>
      <p:sp>
        <p:nvSpPr>
          <p:cNvPr id="4" name="Slide Number Placeholder 3"/>
          <p:cNvSpPr>
            <a:spLocks noGrp="1"/>
          </p:cNvSpPr>
          <p:nvPr>
            <p:ph type="sldNum" sz="quarter" idx="10"/>
          </p:nvPr>
        </p:nvSpPr>
        <p:spPr/>
        <p:txBody>
          <a:bodyPr/>
          <a:lstStyle/>
          <a:p>
            <a:fld id="{D1C12312-61A8-0048-9C82-70B709D53ED8}" type="slidenum">
              <a:rPr lang="en-US" smtClean="0"/>
              <a:t>15</a:t>
            </a:fld>
            <a:endParaRPr lang="en-US"/>
          </a:p>
        </p:txBody>
      </p:sp>
    </p:spTree>
    <p:extLst>
      <p:ext uri="{BB962C8B-B14F-4D97-AF65-F5344CB8AC3E}">
        <p14:creationId xmlns:p14="http://schemas.microsoft.com/office/powerpoint/2010/main" val="2137114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0662410F-E081-494B-A0E0-920A066828C2}" type="datetimeFigureOut">
              <a:rPr lang="en-US" smtClean="0"/>
              <a:t>4/12/16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A59DDD-806E-D34A-875B-776803B60896}"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0662410F-E081-494B-A0E0-920A066828C2}" type="datetimeFigureOut">
              <a:rPr lang="en-US" smtClean="0"/>
              <a:t>4/12/16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A59DDD-806E-D34A-875B-776803B60896}"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a:xfrm>
            <a:off x="3859305" y="6423585"/>
            <a:ext cx="3316941" cy="365125"/>
          </a:xfrm>
        </p:spPr>
        <p:txBody>
          <a:bodyPr/>
          <a:lstStyle/>
          <a:p>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smtClean="0"/>
              <a:t>Drag picture to placeholder or click icon to add</a:t>
            </a:r>
            <a:endParaRPr/>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A59DDD-806E-D34A-875B-776803B6089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A59DDD-806E-D34A-875B-776803B60896}"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A59DDD-806E-D34A-875B-776803B60896}" type="slidenum">
              <a:rPr lang="en-US" smtClean="0"/>
              <a:t>‹#›</a:t>
            </a:fld>
            <a:endParaRPr lang="en-US"/>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A59DDD-806E-D34A-875B-776803B60896}"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smtClean="0"/>
              <a:t>Drag picture to placeholder or click icon to add</a:t>
            </a:r>
            <a:endParaRPr/>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fld id="{0662410F-E081-494B-A0E0-920A066828C2}" type="datetimeFigureOut">
              <a:rPr lang="en-US" smtClean="0"/>
              <a:t>4/12/16</a:t>
            </a:fld>
            <a:endParaRPr lang="en-US"/>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305800" y="6248774"/>
            <a:ext cx="554038" cy="365125"/>
          </a:xfrm>
        </p:spPr>
        <p:txBody>
          <a:bodyPr/>
          <a:lstStyle/>
          <a:p>
            <a:fld id="{53A59DDD-806E-D34A-875B-776803B60896}" type="slidenum">
              <a:rPr lang="en-US" smtClean="0"/>
              <a:t>‹#›</a:t>
            </a:fld>
            <a:endParaRPr lang="en-US"/>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0662410F-E081-494B-A0E0-920A066828C2}" type="datetimeFigureOut">
              <a:rPr lang="en-US" smtClean="0"/>
              <a:t>4/12/16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A59DDD-806E-D34A-875B-776803B60896}" type="slidenum">
              <a:rPr lang="en-US" smtClean="0"/>
              <a:t>‹#›</a:t>
            </a:fld>
            <a:endParaRPr lang="en-US"/>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p:txBody>
          <a:bodyPr/>
          <a:lstStyle/>
          <a:p>
            <a:endParaRPr lang="en-US"/>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53A59DDD-806E-D34A-875B-776803B6089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0662410F-E081-494B-A0E0-920A066828C2}" type="datetimeFigureOut">
              <a:rPr lang="en-US" smtClean="0"/>
              <a:t>4/12/16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A59DDD-806E-D34A-875B-776803B60896}" type="slidenum">
              <a:rPr lang="en-US" smtClean="0"/>
              <a:t>‹#›</a:t>
            </a:fld>
            <a:endParaRPr lang="en-US"/>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0662410F-E081-494B-A0E0-920A066828C2}" type="datetimeFigureOut">
              <a:rPr lang="en-US" smtClean="0"/>
              <a:t>4/12/16</a:t>
            </a:fld>
            <a:endParaRPr lang="en-US"/>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53A59DDD-806E-D34A-875B-776803B60896}"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jpg"/><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6.xml"/><Relationship Id="rId2" Type="http://schemas.openxmlformats.org/officeDocument/2006/relationships/hyperlink" Target="https://www.youtube.com/watch?v=k0xgjUhEG3U"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png"/><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Chapter 10</a:t>
            </a:r>
            <a:endParaRPr lang="en-US" dirty="0"/>
          </a:p>
        </p:txBody>
      </p:sp>
      <p:sp>
        <p:nvSpPr>
          <p:cNvPr id="3" name="Subtitle 2"/>
          <p:cNvSpPr>
            <a:spLocks noGrp="1"/>
          </p:cNvSpPr>
          <p:nvPr>
            <p:ph type="subTitle" idx="1"/>
          </p:nvPr>
        </p:nvSpPr>
        <p:spPr/>
        <p:txBody>
          <a:bodyPr/>
          <a:lstStyle/>
          <a:p>
            <a:endParaRPr lang="en-US" dirty="0"/>
          </a:p>
        </p:txBody>
      </p:sp>
      <p:pic>
        <p:nvPicPr>
          <p:cNvPr id="7" name="Picture Placeholder 6" descr="10268720_10152408679677888_7769340851227262140_n.jpg"/>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12150" r="12150"/>
          <a:stretch>
            <a:fillRect/>
          </a:stretch>
        </p:blipFill>
        <p:spPr/>
      </p:pic>
      <p:pic>
        <p:nvPicPr>
          <p:cNvPr id="8" name="Picture Placeholder 7" descr="995673_10201433190331413_2069641016_n.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47" b="12847"/>
          <a:stretch>
            <a:fillRect/>
          </a:stretch>
        </p:blipFill>
        <p:spPr/>
      </p:pic>
      <p:sp>
        <p:nvSpPr>
          <p:cNvPr id="6" name="Text Placeholder 5"/>
          <p:cNvSpPr>
            <a:spLocks noGrp="1"/>
          </p:cNvSpPr>
          <p:nvPr>
            <p:ph type="body" sz="half" idx="2"/>
          </p:nvPr>
        </p:nvSpPr>
        <p:spPr/>
        <p:txBody>
          <a:bodyPr/>
          <a:lstStyle/>
          <a:p>
            <a:r>
              <a:rPr lang="en-US" dirty="0" smtClean="0"/>
              <a:t>Friendship in Our Lives</a:t>
            </a:r>
            <a:endParaRPr lang="en-US" dirty="0"/>
          </a:p>
        </p:txBody>
      </p:sp>
    </p:spTree>
    <p:extLst>
      <p:ext uri="{BB962C8B-B14F-4D97-AF65-F5344CB8AC3E}">
        <p14:creationId xmlns:p14="http://schemas.microsoft.com/office/powerpoint/2010/main" val="1180816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554" y="1621652"/>
            <a:ext cx="6181611" cy="1168043"/>
          </a:xfrm>
        </p:spPr>
        <p:txBody>
          <a:bodyPr>
            <a:normAutofit/>
          </a:bodyPr>
          <a:lstStyle/>
          <a:p>
            <a:r>
              <a:rPr lang="en-US" sz="4400" dirty="0" smtClean="0"/>
              <a:t>Dunbar’s Number</a:t>
            </a:r>
            <a:endParaRPr lang="en-US" sz="4400" dirty="0"/>
          </a:p>
        </p:txBody>
      </p:sp>
      <p:sp>
        <p:nvSpPr>
          <p:cNvPr id="3" name="Text Placeholder 2"/>
          <p:cNvSpPr>
            <a:spLocks noGrp="1"/>
          </p:cNvSpPr>
          <p:nvPr>
            <p:ph type="body" sz="half" idx="2"/>
          </p:nvPr>
        </p:nvSpPr>
        <p:spPr>
          <a:xfrm>
            <a:off x="381094" y="2903098"/>
            <a:ext cx="6179566" cy="3223066"/>
          </a:xfrm>
        </p:spPr>
        <p:txBody>
          <a:bodyPr>
            <a:noAutofit/>
          </a:bodyPr>
          <a:lstStyle/>
          <a:p>
            <a:r>
              <a:rPr lang="en-US" sz="2400" dirty="0"/>
              <a:t>N</a:t>
            </a:r>
            <a:r>
              <a:rPr lang="en-US" sz="2400" dirty="0" smtClean="0"/>
              <a:t>umber </a:t>
            </a:r>
            <a:r>
              <a:rPr lang="en-US" sz="2400" dirty="0"/>
              <a:t>of people you can have a relationship with involving trust and obligation – there's some personal history, not just names and faces</a:t>
            </a:r>
            <a:r>
              <a:rPr lang="en-US" sz="2400" dirty="0" smtClean="0"/>
              <a:t>.</a:t>
            </a:r>
          </a:p>
          <a:p>
            <a:endParaRPr lang="en-US" sz="2400" dirty="0"/>
          </a:p>
          <a:p>
            <a:r>
              <a:rPr lang="en-US" sz="2400" dirty="0" smtClean="0"/>
              <a:t>A suggested cognitive limit to the number of people with whom one can maintain stable social relationships. </a:t>
            </a:r>
            <a:endParaRPr lang="en-US" sz="2400" dirty="0"/>
          </a:p>
        </p:txBody>
      </p:sp>
      <p:sp>
        <p:nvSpPr>
          <p:cNvPr id="4" name="Picture Placeholder 3"/>
          <p:cNvSpPr>
            <a:spLocks noGrp="1"/>
          </p:cNvSpPr>
          <p:nvPr>
            <p:ph type="pic" sz="quarter" idx="13"/>
          </p:nvPr>
        </p:nvSpPr>
        <p:spPr/>
      </p:sp>
      <p:sp>
        <p:nvSpPr>
          <p:cNvPr id="7" name="Picture Placeholder 6"/>
          <p:cNvSpPr>
            <a:spLocks noGrp="1"/>
          </p:cNvSpPr>
          <p:nvPr>
            <p:ph type="pic" sz="quarter" idx="14"/>
          </p:nvPr>
        </p:nvSpPr>
        <p:spPr/>
      </p:sp>
    </p:spTree>
    <p:extLst>
      <p:ext uri="{BB962C8B-B14F-4D97-AF65-F5344CB8AC3E}">
        <p14:creationId xmlns:p14="http://schemas.microsoft.com/office/powerpoint/2010/main" val="2605055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554" y="1825776"/>
            <a:ext cx="6181611" cy="1360827"/>
          </a:xfrm>
        </p:spPr>
        <p:txBody>
          <a:bodyPr>
            <a:normAutofit/>
          </a:bodyPr>
          <a:lstStyle/>
          <a:p>
            <a:r>
              <a:rPr lang="en-US" sz="4000" dirty="0" smtClean="0"/>
              <a:t>Making Acquaintances</a:t>
            </a:r>
            <a:endParaRPr lang="en-US" sz="4000" dirty="0"/>
          </a:p>
        </p:txBody>
      </p:sp>
      <p:sp>
        <p:nvSpPr>
          <p:cNvPr id="3" name="Text Placeholder 2"/>
          <p:cNvSpPr>
            <a:spLocks noGrp="1"/>
          </p:cNvSpPr>
          <p:nvPr>
            <p:ph type="body" sz="half" idx="2"/>
          </p:nvPr>
        </p:nvSpPr>
        <p:spPr/>
        <p:txBody>
          <a:bodyPr>
            <a:normAutofit fontScale="92500" lnSpcReduction="20000"/>
          </a:bodyPr>
          <a:lstStyle/>
          <a:p>
            <a:r>
              <a:rPr lang="en-US" sz="2800" dirty="0" smtClean="0"/>
              <a:t>-Initiate conversations</a:t>
            </a:r>
          </a:p>
          <a:p>
            <a:r>
              <a:rPr lang="en-US" sz="2800" dirty="0" smtClean="0"/>
              <a:t>-Develop an other-centered focus</a:t>
            </a:r>
          </a:p>
          <a:p>
            <a:r>
              <a:rPr lang="en-US" sz="2800" dirty="0" smtClean="0"/>
              <a:t>-Engage in turn-taking</a:t>
            </a:r>
          </a:p>
          <a:p>
            <a:r>
              <a:rPr lang="en-US" sz="2800" dirty="0" smtClean="0"/>
              <a:t>-Make comments relevant</a:t>
            </a:r>
          </a:p>
          <a:p>
            <a:r>
              <a:rPr lang="en-US" sz="2800" dirty="0" smtClean="0"/>
              <a:t>-Be polite</a:t>
            </a:r>
          </a:p>
          <a:p>
            <a:r>
              <a:rPr lang="en-US" sz="2800" dirty="0" smtClean="0">
                <a:hlinkClick r:id="rId2"/>
              </a:rPr>
              <a:t>The Friend Algorithm</a:t>
            </a:r>
            <a:endParaRPr lang="en-US" sz="2800" dirty="0" smtClean="0"/>
          </a:p>
          <a:p>
            <a:endParaRPr lang="en-US" dirty="0"/>
          </a:p>
        </p:txBody>
      </p:sp>
      <p:pic>
        <p:nvPicPr>
          <p:cNvPr id="6" name="Picture Placeholder 5" descr="Screen Shot 2016-04-10 at 1.53.31 PM.pn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0946" b="10946"/>
          <a:stretch>
            <a:fillRect/>
          </a:stretch>
        </p:blipFill>
        <p:spPr>
          <a:xfrm rot="16200000">
            <a:off x="6802438" y="2374940"/>
            <a:ext cx="2057400" cy="2039112"/>
          </a:xfrm>
        </p:spPr>
      </p:pic>
      <p:pic>
        <p:nvPicPr>
          <p:cNvPr id="7" name="Picture Placeholder 6" descr="Screen Shot 2016-04-10 at 1.53.42 PM.png"/>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l="5021" r="5021"/>
          <a:stretch>
            <a:fillRect/>
          </a:stretch>
        </p:blipFill>
        <p:spPr>
          <a:xfrm rot="10800000">
            <a:off x="6802438" y="4535424"/>
            <a:ext cx="2057400" cy="2039112"/>
          </a:xfrm>
        </p:spPr>
      </p:pic>
    </p:spTree>
    <p:extLst>
      <p:ext uri="{BB962C8B-B14F-4D97-AF65-F5344CB8AC3E}">
        <p14:creationId xmlns:p14="http://schemas.microsoft.com/office/powerpoint/2010/main" val="323338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8775" y="2571750"/>
            <a:ext cx="6181611" cy="1162050"/>
          </a:xfrm>
        </p:spPr>
        <p:txBody>
          <a:bodyPr>
            <a:noAutofit/>
          </a:bodyPr>
          <a:lstStyle/>
          <a:p>
            <a:r>
              <a:rPr lang="en-US" sz="4000" dirty="0" smtClean="0"/>
              <a:t>Friendships Across the Life Span</a:t>
            </a:r>
            <a:endParaRPr lang="en-US" sz="4000" dirty="0"/>
          </a:p>
        </p:txBody>
      </p:sp>
      <p:sp>
        <p:nvSpPr>
          <p:cNvPr id="3" name="Text Placeholder 2"/>
          <p:cNvSpPr>
            <a:spLocks noGrp="1"/>
          </p:cNvSpPr>
          <p:nvPr>
            <p:ph type="body" sz="half" idx="2"/>
          </p:nvPr>
        </p:nvSpPr>
        <p:spPr/>
        <p:txBody>
          <a:bodyPr>
            <a:normAutofit/>
          </a:bodyPr>
          <a:lstStyle/>
          <a:p>
            <a:r>
              <a:rPr lang="en-US" sz="2800" dirty="0" smtClean="0"/>
              <a:t>3-6  Momentary </a:t>
            </a:r>
            <a:r>
              <a:rPr lang="en-US" sz="2800" dirty="0" err="1" smtClean="0"/>
              <a:t>physicalistic</a:t>
            </a:r>
            <a:r>
              <a:rPr lang="en-US" sz="2800" dirty="0" smtClean="0"/>
              <a:t> playmates</a:t>
            </a:r>
          </a:p>
          <a:p>
            <a:r>
              <a:rPr lang="en-US" sz="2800" dirty="0" smtClean="0"/>
              <a:t>6-9  Opportunity and activity</a:t>
            </a:r>
          </a:p>
          <a:p>
            <a:r>
              <a:rPr lang="en-US" sz="2800" dirty="0" smtClean="0"/>
              <a:t>9-12  Consensual validation</a:t>
            </a:r>
            <a:endParaRPr lang="en-US" sz="2800" dirty="0"/>
          </a:p>
        </p:txBody>
      </p:sp>
      <p:pic>
        <p:nvPicPr>
          <p:cNvPr id="6" name="Picture Placeholder 5" descr="10268720_10152408679677888_7769340851227262140_n.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2179" r="12179"/>
          <a:stretch>
            <a:fillRect/>
          </a:stretch>
        </p:blipFill>
        <p:spPr/>
      </p:pic>
      <p:sp>
        <p:nvSpPr>
          <p:cNvPr id="5" name="Picture Placeholder 4"/>
          <p:cNvSpPr>
            <a:spLocks noGrp="1"/>
          </p:cNvSpPr>
          <p:nvPr>
            <p:ph type="pic" sz="quarter" idx="14"/>
          </p:nvPr>
        </p:nvSpPr>
        <p:spPr/>
      </p:sp>
    </p:spTree>
    <p:extLst>
      <p:ext uri="{BB962C8B-B14F-4D97-AF65-F5344CB8AC3E}">
        <p14:creationId xmlns:p14="http://schemas.microsoft.com/office/powerpoint/2010/main" val="3119086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sp>
        <p:nvSpPr>
          <p:cNvPr id="8" name="Content Placeholder 7"/>
          <p:cNvSpPr>
            <a:spLocks noGrp="1"/>
          </p:cNvSpPr>
          <p:nvPr>
            <p:ph sz="half" idx="2"/>
          </p:nvPr>
        </p:nvSpPr>
        <p:spPr/>
        <p:txBody>
          <a:bodyPr>
            <a:normAutofit/>
          </a:bodyPr>
          <a:lstStyle/>
          <a:p>
            <a:r>
              <a:rPr lang="en-US" sz="2800" dirty="0" smtClean="0"/>
              <a:t>Friendships help adolescence develop a sense of non-judgmental identity.</a:t>
            </a:r>
            <a:endParaRPr lang="en-US" sz="2800" dirty="0"/>
          </a:p>
        </p:txBody>
      </p:sp>
      <p:sp>
        <p:nvSpPr>
          <p:cNvPr id="7" name="Text Placeholder 6"/>
          <p:cNvSpPr>
            <a:spLocks noGrp="1"/>
          </p:cNvSpPr>
          <p:nvPr>
            <p:ph type="body" idx="1"/>
          </p:nvPr>
        </p:nvSpPr>
        <p:spPr/>
        <p:txBody>
          <a:bodyPr/>
          <a:lstStyle/>
          <a:p>
            <a:endParaRPr lang="en-US"/>
          </a:p>
        </p:txBody>
      </p:sp>
      <p:sp>
        <p:nvSpPr>
          <p:cNvPr id="9" name="Text Placeholder 8"/>
          <p:cNvSpPr>
            <a:spLocks noGrp="1"/>
          </p:cNvSpPr>
          <p:nvPr>
            <p:ph type="body" sz="quarter" idx="3"/>
          </p:nvPr>
        </p:nvSpPr>
        <p:spPr/>
        <p:txBody>
          <a:bodyPr/>
          <a:lstStyle/>
          <a:p>
            <a:endParaRPr lang="en-US"/>
          </a:p>
        </p:txBody>
      </p:sp>
      <p:sp>
        <p:nvSpPr>
          <p:cNvPr id="12" name="Content Placeholder 11"/>
          <p:cNvSpPr>
            <a:spLocks noGrp="1"/>
          </p:cNvSpPr>
          <p:nvPr>
            <p:ph sz="quarter" idx="4"/>
          </p:nvPr>
        </p:nvSpPr>
        <p:spPr/>
        <p:txBody>
          <a:bodyPr/>
          <a:lstStyle/>
          <a:p>
            <a:endParaRPr lang="en-US"/>
          </a:p>
        </p:txBody>
      </p:sp>
      <p:pic>
        <p:nvPicPr>
          <p:cNvPr id="13" name="Picture 12" descr="Screen Shot 2016-04-10 at 1.52.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2404" y="1600200"/>
            <a:ext cx="3142383" cy="5033374"/>
          </a:xfrm>
          <a:prstGeom prst="rect">
            <a:avLst/>
          </a:prstGeom>
        </p:spPr>
      </p:pic>
    </p:spTree>
    <p:extLst>
      <p:ext uri="{BB962C8B-B14F-4D97-AF65-F5344CB8AC3E}">
        <p14:creationId xmlns:p14="http://schemas.microsoft.com/office/powerpoint/2010/main" val="24671414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Content Placeholder 7"/>
          <p:cNvSpPr>
            <a:spLocks noGrp="1"/>
          </p:cNvSpPr>
          <p:nvPr>
            <p:ph sz="half" idx="1"/>
          </p:nvPr>
        </p:nvSpPr>
        <p:spPr>
          <a:xfrm>
            <a:off x="498517" y="1600200"/>
            <a:ext cx="7569157" cy="2351723"/>
          </a:xfrm>
        </p:spPr>
        <p:txBody>
          <a:bodyPr>
            <a:normAutofit/>
          </a:bodyPr>
          <a:lstStyle/>
          <a:p>
            <a:r>
              <a:rPr lang="en-US" sz="2800" dirty="0" smtClean="0"/>
              <a:t>Young adults report more friendships</a:t>
            </a:r>
          </a:p>
          <a:p>
            <a:r>
              <a:rPr lang="en-US" sz="2800" dirty="0" smtClean="0"/>
              <a:t>Following marriage, friends decrees</a:t>
            </a:r>
            <a:endParaRPr lang="en-US" sz="2800" dirty="0"/>
          </a:p>
        </p:txBody>
      </p:sp>
      <p:sp>
        <p:nvSpPr>
          <p:cNvPr id="11" name="Content Placeholder 10"/>
          <p:cNvSpPr>
            <a:spLocks noGrp="1"/>
          </p:cNvSpPr>
          <p:nvPr>
            <p:ph sz="half" idx="14"/>
          </p:nvPr>
        </p:nvSpPr>
        <p:spPr/>
        <p:txBody>
          <a:bodyPr/>
          <a:lstStyle/>
          <a:p>
            <a:endParaRPr lang="en-US"/>
          </a:p>
        </p:txBody>
      </p:sp>
      <p:pic>
        <p:nvPicPr>
          <p:cNvPr id="12" name="Picture 11" descr="friend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195" y="3448536"/>
            <a:ext cx="6496935" cy="3248468"/>
          </a:xfrm>
          <a:prstGeom prst="rect">
            <a:avLst/>
          </a:prstGeom>
        </p:spPr>
      </p:pic>
    </p:spTree>
    <p:extLst>
      <p:ext uri="{BB962C8B-B14F-4D97-AF65-F5344CB8AC3E}">
        <p14:creationId xmlns:p14="http://schemas.microsoft.com/office/powerpoint/2010/main" val="30090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Development of Friendship</a:t>
            </a:r>
            <a:endParaRPr lang="en-US" dirty="0"/>
          </a:p>
        </p:txBody>
      </p:sp>
      <p:sp>
        <p:nvSpPr>
          <p:cNvPr id="3" name="Content Placeholder 2"/>
          <p:cNvSpPr>
            <a:spLocks noGrp="1"/>
          </p:cNvSpPr>
          <p:nvPr>
            <p:ph idx="1"/>
          </p:nvPr>
        </p:nvSpPr>
        <p:spPr/>
        <p:txBody>
          <a:bodyPr/>
          <a:lstStyle/>
          <a:p>
            <a:r>
              <a:rPr lang="en-US" dirty="0"/>
              <a:t>Role-limited interaction</a:t>
            </a:r>
          </a:p>
          <a:p>
            <a:r>
              <a:rPr lang="en-US" dirty="0"/>
              <a:t>Friendly relations</a:t>
            </a:r>
          </a:p>
          <a:p>
            <a:r>
              <a:rPr lang="en-US" dirty="0"/>
              <a:t>Moving toward friendship</a:t>
            </a:r>
          </a:p>
          <a:p>
            <a:r>
              <a:rPr lang="en-US" dirty="0"/>
              <a:t>Nascent friendship</a:t>
            </a:r>
          </a:p>
          <a:p>
            <a:r>
              <a:rPr lang="en-US" dirty="0"/>
              <a:t>Stabilized friendship</a:t>
            </a:r>
          </a:p>
          <a:p>
            <a:r>
              <a:rPr lang="en-US" dirty="0"/>
              <a:t>Waning friendship </a:t>
            </a:r>
          </a:p>
          <a:p>
            <a:pPr marL="0" indent="0">
              <a:buNone/>
            </a:pPr>
            <a:endParaRPr lang="en-US" dirty="0" smtClean="0"/>
          </a:p>
        </p:txBody>
      </p:sp>
      <p:pic>
        <p:nvPicPr>
          <p:cNvPr id="4" name="Picture 3" descr="10-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2312" y="2972642"/>
            <a:ext cx="3962588" cy="3630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179418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Autofit/>
          </a:bodyPr>
          <a:lstStyle/>
          <a:p>
            <a:r>
              <a:rPr lang="en-US" sz="4400" dirty="0" smtClean="0"/>
              <a:t>What makes someone a friend?</a:t>
            </a:r>
            <a:endParaRPr lang="en-US" sz="4400" dirty="0"/>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3607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p>
        </p:txBody>
      </p:sp>
      <p:pic>
        <p:nvPicPr>
          <p:cNvPr id="7" name="Content Placeholder 6" descr="12743543_10205925214469570_6894537605026815514_n.jpg"/>
          <p:cNvPicPr>
            <a:picLocks noGrp="1" noChangeAspect="1"/>
          </p:cNvPicPr>
          <p:nvPr>
            <p:ph idx="1"/>
          </p:nvPr>
        </p:nvPicPr>
        <p:blipFill>
          <a:blip r:embed="rId2">
            <a:extLst>
              <a:ext uri="{28A0092B-C50C-407E-A947-70E740481C1C}">
                <a14:useLocalDpi xmlns:a14="http://schemas.microsoft.com/office/drawing/2010/main" val="0"/>
              </a:ext>
            </a:extLst>
          </a:blip>
          <a:srcRect t="2257" b="2257"/>
          <a:stretch>
            <a:fillRect/>
          </a:stretch>
        </p:blipFill>
        <p:spPr/>
      </p:pic>
      <p:sp>
        <p:nvSpPr>
          <p:cNvPr id="6" name="Text Placeholder 5"/>
          <p:cNvSpPr>
            <a:spLocks noGrp="1"/>
          </p:cNvSpPr>
          <p:nvPr>
            <p:ph type="body" sz="half" idx="2"/>
          </p:nvPr>
        </p:nvSpPr>
        <p:spPr>
          <a:xfrm>
            <a:off x="381093" y="997940"/>
            <a:ext cx="3255264" cy="5128223"/>
          </a:xfrm>
        </p:spPr>
        <p:txBody>
          <a:bodyPr>
            <a:normAutofit/>
          </a:bodyPr>
          <a:lstStyle/>
          <a:p>
            <a:r>
              <a:rPr lang="en-US" sz="2000" dirty="0" smtClean="0"/>
              <a:t>Friendship involves seeing someone as a unique individual.</a:t>
            </a:r>
          </a:p>
          <a:p>
            <a:endParaRPr lang="en-US" sz="2000" dirty="0" smtClean="0"/>
          </a:p>
          <a:p>
            <a:r>
              <a:rPr lang="en-US" sz="2000" dirty="0" smtClean="0"/>
              <a:t>Friendship is voluntary.</a:t>
            </a:r>
          </a:p>
          <a:p>
            <a:endParaRPr lang="en-US" sz="2000" dirty="0" smtClean="0"/>
          </a:p>
          <a:p>
            <a:r>
              <a:rPr lang="en-US" sz="2000" dirty="0" smtClean="0"/>
              <a:t>Friendship lacks institutionalized structures and guidelines. </a:t>
            </a:r>
            <a:endParaRPr lang="en-US" sz="2000" dirty="0"/>
          </a:p>
        </p:txBody>
      </p:sp>
    </p:spTree>
    <p:extLst>
      <p:ext uri="{BB962C8B-B14F-4D97-AF65-F5344CB8AC3E}">
        <p14:creationId xmlns:p14="http://schemas.microsoft.com/office/powerpoint/2010/main" val="5126320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sz="4400" dirty="0" smtClean="0"/>
              <a:t>What have your friends done for you?</a:t>
            </a:r>
            <a:endParaRPr lang="en-US" sz="4400" dirty="0"/>
          </a:p>
        </p:txBody>
      </p:sp>
      <p:sp>
        <p:nvSpPr>
          <p:cNvPr id="6" name="Text Placeholder 5"/>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10484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sz="4400" dirty="0" smtClean="0"/>
              <a:t>What do friends do for each other?</a:t>
            </a:r>
            <a:endParaRPr lang="en-US" sz="4400" dirty="0"/>
          </a:p>
        </p:txBody>
      </p:sp>
      <p:sp>
        <p:nvSpPr>
          <p:cNvPr id="5" name="Text Placeholder 4"/>
          <p:cNvSpPr>
            <a:spLocks noGrp="1"/>
          </p:cNvSpPr>
          <p:nvPr>
            <p:ph type="body" sz="half" idx="2"/>
          </p:nvPr>
        </p:nvSpPr>
        <p:spPr/>
        <p:txBody>
          <a:bodyPr>
            <a:normAutofit/>
          </a:bodyPr>
          <a:lstStyle/>
          <a:p>
            <a:r>
              <a:rPr lang="en-US" sz="2400" dirty="0" smtClean="0"/>
              <a:t>Instrumental Rewards- Receiving tangible resources</a:t>
            </a:r>
          </a:p>
          <a:p>
            <a:r>
              <a:rPr lang="en-US" sz="2400" dirty="0" smtClean="0"/>
              <a:t>Expressive Rewards- Emotional support</a:t>
            </a:r>
            <a:endParaRPr lang="en-US" sz="2400" dirty="0"/>
          </a:p>
        </p:txBody>
      </p:sp>
      <p:pic>
        <p:nvPicPr>
          <p:cNvPr id="9" name="Picture Placeholder 8" descr="Screen Shot 2016-04-04 at 9.10.48 AM.pn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3288" r="13288"/>
          <a:stretch>
            <a:fillRect/>
          </a:stretch>
        </p:blipFill>
        <p:spPr/>
      </p:pic>
      <p:pic>
        <p:nvPicPr>
          <p:cNvPr id="8" name="Picture Placeholder 7" descr="885756_10206646855358998_3634090559814970375_o.jpg"/>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3002" b="13002"/>
          <a:stretch>
            <a:fillRect/>
          </a:stretch>
        </p:blipFill>
        <p:spPr/>
      </p:pic>
    </p:spTree>
    <p:extLst>
      <p:ext uri="{BB962C8B-B14F-4D97-AF65-F5344CB8AC3E}">
        <p14:creationId xmlns:p14="http://schemas.microsoft.com/office/powerpoint/2010/main" val="3823700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2013 State of Friendship in America Report</a:t>
            </a:r>
            <a:endParaRPr lang="en-US" dirty="0"/>
          </a:p>
        </p:txBody>
      </p:sp>
      <p:pic>
        <p:nvPicPr>
          <p:cNvPr id="10" name="Content Placeholder 9" descr="one_good_friend_is_more_by_love2b.jpg"/>
          <p:cNvPicPr>
            <a:picLocks noGrp="1" noChangeAspect="1"/>
          </p:cNvPicPr>
          <p:nvPr>
            <p:ph sz="half" idx="1"/>
          </p:nvPr>
        </p:nvPicPr>
        <p:blipFill>
          <a:blip r:embed="rId2">
            <a:extLst>
              <a:ext uri="{28A0092B-C50C-407E-A947-70E740481C1C}">
                <a14:useLocalDpi xmlns:a14="http://schemas.microsoft.com/office/drawing/2010/main" val="0"/>
              </a:ext>
            </a:extLst>
          </a:blip>
          <a:srcRect t="14178" b="14178"/>
          <a:stretch>
            <a:fillRect/>
          </a:stretch>
        </p:blipFill>
        <p:spPr>
          <a:xfrm>
            <a:off x="4410075" y="1260189"/>
            <a:ext cx="3657600" cy="1965960"/>
          </a:xfrm>
        </p:spPr>
      </p:pic>
      <p:sp>
        <p:nvSpPr>
          <p:cNvPr id="8" name="Content Placeholder 7"/>
          <p:cNvSpPr>
            <a:spLocks noGrp="1"/>
          </p:cNvSpPr>
          <p:nvPr>
            <p:ph sz="half" idx="15"/>
          </p:nvPr>
        </p:nvSpPr>
        <p:spPr/>
        <p:txBody>
          <a:bodyPr/>
          <a:lstStyle/>
          <a:p>
            <a:r>
              <a:rPr lang="en-US" dirty="0" smtClean="0"/>
              <a:t>Most people are not fully satisfied with the state of their friendships.</a:t>
            </a:r>
          </a:p>
          <a:p>
            <a:r>
              <a:rPr lang="en-US" dirty="0" smtClean="0"/>
              <a:t>People who say they have close friends report more happiness and more fulfillment in life.</a:t>
            </a:r>
          </a:p>
          <a:p>
            <a:r>
              <a:rPr lang="en-US" dirty="0" smtClean="0"/>
              <a:t>Women report more close friends, but are no happier than men.</a:t>
            </a:r>
          </a:p>
          <a:p>
            <a:endParaRPr lang="en-US" dirty="0"/>
          </a:p>
        </p:txBody>
      </p:sp>
      <p:sp>
        <p:nvSpPr>
          <p:cNvPr id="9" name="Content Placeholder 8"/>
          <p:cNvSpPr>
            <a:spLocks noGrp="1"/>
          </p:cNvSpPr>
          <p:nvPr>
            <p:ph sz="half" idx="16"/>
          </p:nvPr>
        </p:nvSpPr>
        <p:spPr>
          <a:xfrm>
            <a:off x="4410075" y="3594851"/>
            <a:ext cx="3657600" cy="2540773"/>
          </a:xfrm>
        </p:spPr>
        <p:txBody>
          <a:bodyPr/>
          <a:lstStyle/>
          <a:p>
            <a:r>
              <a:rPr lang="en-US" dirty="0" smtClean="0"/>
              <a:t>Social media is insignificant in long-term close friendships.</a:t>
            </a:r>
          </a:p>
          <a:p>
            <a:r>
              <a:rPr lang="en-US" dirty="0" smtClean="0"/>
              <a:t>Individuals who observe weekly religious services, who are ideologically conservative, and reside in an urban center report highest levels of satisfaction. </a:t>
            </a:r>
          </a:p>
          <a:p>
            <a:endParaRPr lang="en-US" dirty="0"/>
          </a:p>
        </p:txBody>
      </p:sp>
    </p:spTree>
    <p:extLst>
      <p:ext uri="{BB962C8B-B14F-4D97-AF65-F5344CB8AC3E}">
        <p14:creationId xmlns:p14="http://schemas.microsoft.com/office/powerpoint/2010/main" val="1102478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Decline in Close Friendships</a:t>
            </a:r>
            <a:endParaRPr lang="en-US" dirty="0"/>
          </a:p>
        </p:txBody>
      </p:sp>
      <p:pic>
        <p:nvPicPr>
          <p:cNvPr id="10" name="Content Placeholder 9" descr="friends.jpg"/>
          <p:cNvPicPr>
            <a:picLocks noGrp="1" noChangeAspect="1"/>
          </p:cNvPicPr>
          <p:nvPr>
            <p:ph sz="half" idx="1"/>
          </p:nvPr>
        </p:nvPicPr>
        <p:blipFill>
          <a:blip r:embed="rId3">
            <a:extLst>
              <a:ext uri="{28A0092B-C50C-407E-A947-70E740481C1C}">
                <a14:useLocalDpi xmlns:a14="http://schemas.microsoft.com/office/drawing/2010/main" val="0"/>
              </a:ext>
            </a:extLst>
          </a:blip>
          <a:srcRect l="3473" r="3473"/>
          <a:stretch>
            <a:fillRect/>
          </a:stretch>
        </p:blipFill>
        <p:spPr>
          <a:xfrm>
            <a:off x="4410075" y="2371530"/>
            <a:ext cx="3657600" cy="1965960"/>
          </a:xfrm>
        </p:spPr>
      </p:pic>
      <p:sp>
        <p:nvSpPr>
          <p:cNvPr id="8" name="Content Placeholder 7"/>
          <p:cNvSpPr>
            <a:spLocks noGrp="1"/>
          </p:cNvSpPr>
          <p:nvPr>
            <p:ph sz="half" idx="15"/>
          </p:nvPr>
        </p:nvSpPr>
        <p:spPr/>
        <p:txBody>
          <a:bodyPr>
            <a:noAutofit/>
          </a:bodyPr>
          <a:lstStyle/>
          <a:p>
            <a:r>
              <a:rPr lang="en-US" sz="2400" dirty="0" smtClean="0"/>
              <a:t>25% of Americans have no close confidants</a:t>
            </a:r>
          </a:p>
          <a:p>
            <a:r>
              <a:rPr lang="en-US" sz="2400" dirty="0" smtClean="0"/>
              <a:t>Average # of close friends has dropped from 4 to 2</a:t>
            </a:r>
            <a:endParaRPr lang="en-US" sz="2400" dirty="0"/>
          </a:p>
        </p:txBody>
      </p:sp>
      <p:sp>
        <p:nvSpPr>
          <p:cNvPr id="9" name="Content Placeholder 8"/>
          <p:cNvSpPr>
            <a:spLocks noGrp="1"/>
          </p:cNvSpPr>
          <p:nvPr>
            <p:ph sz="half" idx="16"/>
          </p:nvPr>
        </p:nvSpPr>
        <p:spPr/>
        <p:txBody>
          <a:bodyPr/>
          <a:lstStyle/>
          <a:p>
            <a:endParaRPr lang="en-US" dirty="0"/>
          </a:p>
        </p:txBody>
      </p:sp>
    </p:spTree>
    <p:extLst>
      <p:ext uri="{BB962C8B-B14F-4D97-AF65-F5344CB8AC3E}">
        <p14:creationId xmlns:p14="http://schemas.microsoft.com/office/powerpoint/2010/main" val="962002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4400" dirty="0" smtClean="0"/>
              <a:t>What are your expectations of friends?</a:t>
            </a:r>
            <a:endParaRPr lang="en-US" sz="4400" dirty="0"/>
          </a:p>
        </p:txBody>
      </p:sp>
      <p:sp>
        <p:nvSpPr>
          <p:cNvPr id="7" name="Text Placeholder 6"/>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62172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9049" y="1074841"/>
            <a:ext cx="6181611" cy="1162050"/>
          </a:xfrm>
        </p:spPr>
        <p:txBody>
          <a:bodyPr>
            <a:normAutofit/>
          </a:bodyPr>
          <a:lstStyle/>
          <a:p>
            <a:r>
              <a:rPr lang="en-US" sz="3600" dirty="0" smtClean="0"/>
              <a:t>What are our expectations?</a:t>
            </a:r>
            <a:endParaRPr lang="en-US" sz="3600" dirty="0"/>
          </a:p>
        </p:txBody>
      </p:sp>
      <p:sp>
        <p:nvSpPr>
          <p:cNvPr id="5" name="Text Placeholder 4"/>
          <p:cNvSpPr>
            <a:spLocks noGrp="1"/>
          </p:cNvSpPr>
          <p:nvPr>
            <p:ph type="body" sz="half" idx="2"/>
          </p:nvPr>
        </p:nvSpPr>
        <p:spPr>
          <a:xfrm>
            <a:off x="381094" y="2562890"/>
            <a:ext cx="6179566" cy="3563273"/>
          </a:xfrm>
        </p:spPr>
        <p:txBody>
          <a:bodyPr>
            <a:noAutofit/>
          </a:bodyPr>
          <a:lstStyle/>
          <a:p>
            <a:r>
              <a:rPr lang="en-US" sz="2400" dirty="0" smtClean="0"/>
              <a:t>Companionship – sharing activities/company</a:t>
            </a:r>
          </a:p>
          <a:p>
            <a:r>
              <a:rPr lang="en-US" sz="2400" dirty="0" smtClean="0"/>
              <a:t>Consideration- helpfulness</a:t>
            </a:r>
          </a:p>
          <a:p>
            <a:r>
              <a:rPr lang="en-US" sz="2400" dirty="0" smtClean="0"/>
              <a:t>Communication- discussing info about one’s self</a:t>
            </a:r>
          </a:p>
          <a:p>
            <a:r>
              <a:rPr lang="en-US" sz="2400" dirty="0" smtClean="0"/>
              <a:t>Affection- expressing sentiments</a:t>
            </a:r>
            <a:endParaRPr lang="en-US" sz="2400" dirty="0"/>
          </a:p>
        </p:txBody>
      </p:sp>
      <p:pic>
        <p:nvPicPr>
          <p:cNvPr id="8" name="Picture Placeholder 7" descr="10348618_10152069611292097_920448710713677878_n.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2179" r="12179"/>
          <a:stretch>
            <a:fillRect/>
          </a:stretch>
        </p:blipFill>
        <p:spPr/>
      </p:pic>
      <p:sp>
        <p:nvSpPr>
          <p:cNvPr id="7" name="Picture Placeholder 6"/>
          <p:cNvSpPr>
            <a:spLocks noGrp="1"/>
          </p:cNvSpPr>
          <p:nvPr>
            <p:ph type="pic" sz="quarter" idx="14"/>
          </p:nvPr>
        </p:nvSpPr>
        <p:spPr/>
      </p:sp>
    </p:spTree>
    <p:extLst>
      <p:ext uri="{BB962C8B-B14F-4D97-AF65-F5344CB8AC3E}">
        <p14:creationId xmlns:p14="http://schemas.microsoft.com/office/powerpoint/2010/main" val="1526178847"/>
      </p:ext>
    </p:extLst>
  </p:cSld>
  <p:clrMapOvr>
    <a:masterClrMapping/>
  </p:clrMapOvr>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3106</TotalTime>
  <Words>1136</Words>
  <Application>Microsoft Macintosh PowerPoint</Application>
  <PresentationFormat>On-screen Show (4:3)</PresentationFormat>
  <Paragraphs>83</Paragraphs>
  <Slides>15</Slides>
  <Notes>7</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Advantage</vt:lpstr>
      <vt:lpstr>Chapter 10</vt:lpstr>
      <vt:lpstr>What makes someone a friend?</vt:lpstr>
      <vt:lpstr>PowerPoint Presentation</vt:lpstr>
      <vt:lpstr>What have your friends done for you?</vt:lpstr>
      <vt:lpstr>What do friends do for each other?</vt:lpstr>
      <vt:lpstr>2013 State of Friendship in America Report</vt:lpstr>
      <vt:lpstr>Decline in Close Friendships</vt:lpstr>
      <vt:lpstr>What are your expectations of friends?</vt:lpstr>
      <vt:lpstr>What are our expectations?</vt:lpstr>
      <vt:lpstr>Dunbar’s Number</vt:lpstr>
      <vt:lpstr>Making Acquaintances</vt:lpstr>
      <vt:lpstr>Friendships Across the Life Span</vt:lpstr>
      <vt:lpstr>PowerPoint Presentation</vt:lpstr>
      <vt:lpstr>PowerPoint Presentation</vt:lpstr>
      <vt:lpstr>The Development of Friendship</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10</dc:title>
  <dc:creator>Angela Billings</dc:creator>
  <cp:lastModifiedBy>Angela Billings</cp:lastModifiedBy>
  <cp:revision>8</cp:revision>
  <dcterms:created xsi:type="dcterms:W3CDTF">2016-04-08T15:42:50Z</dcterms:created>
  <dcterms:modified xsi:type="dcterms:W3CDTF">2016-04-12T15:04:37Z</dcterms:modified>
</cp:coreProperties>
</file>

<file path=docProps/thumbnail.jpeg>
</file>